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5"/>
  </p:notesMasterIdLst>
  <p:handoutMasterIdLst>
    <p:handoutMasterId r:id="rId106"/>
  </p:handoutMasterIdLst>
  <p:sldIdLst>
    <p:sldId id="316" r:id="rId5"/>
    <p:sldId id="404" r:id="rId6"/>
    <p:sldId id="405" r:id="rId7"/>
    <p:sldId id="757" r:id="rId8"/>
    <p:sldId id="835" r:id="rId9"/>
    <p:sldId id="836" r:id="rId10"/>
    <p:sldId id="837" r:id="rId11"/>
    <p:sldId id="838" r:id="rId12"/>
    <p:sldId id="839" r:id="rId13"/>
    <p:sldId id="758" r:id="rId14"/>
    <p:sldId id="759" r:id="rId15"/>
    <p:sldId id="760" r:id="rId16"/>
    <p:sldId id="761" r:id="rId17"/>
    <p:sldId id="762" r:id="rId18"/>
    <p:sldId id="576" r:id="rId19"/>
    <p:sldId id="406" r:id="rId20"/>
    <p:sldId id="577" r:id="rId21"/>
    <p:sldId id="407" r:id="rId22"/>
    <p:sldId id="408" r:id="rId23"/>
    <p:sldId id="409" r:id="rId24"/>
    <p:sldId id="410" r:id="rId25"/>
    <p:sldId id="475" r:id="rId26"/>
    <p:sldId id="841" r:id="rId27"/>
    <p:sldId id="840" r:id="rId28"/>
    <p:sldId id="763" r:id="rId29"/>
    <p:sldId id="578" r:id="rId30"/>
    <p:sldId id="579" r:id="rId31"/>
    <p:sldId id="411" r:id="rId32"/>
    <p:sldId id="417" r:id="rId33"/>
    <p:sldId id="418" r:id="rId34"/>
    <p:sldId id="419" r:id="rId35"/>
    <p:sldId id="583" r:id="rId36"/>
    <p:sldId id="584" r:id="rId37"/>
    <p:sldId id="585" r:id="rId38"/>
    <p:sldId id="586" r:id="rId39"/>
    <p:sldId id="565" r:id="rId40"/>
    <p:sldId id="574" r:id="rId41"/>
    <p:sldId id="572" r:id="rId42"/>
    <p:sldId id="573" r:id="rId43"/>
    <p:sldId id="784" r:id="rId44"/>
    <p:sldId id="844" r:id="rId45"/>
    <p:sldId id="845" r:id="rId46"/>
    <p:sldId id="846" r:id="rId47"/>
    <p:sldId id="849" r:id="rId48"/>
    <p:sldId id="847" r:id="rId49"/>
    <p:sldId id="848" r:id="rId50"/>
    <p:sldId id="842" r:id="rId51"/>
    <p:sldId id="843" r:id="rId52"/>
    <p:sldId id="850" r:id="rId53"/>
    <p:sldId id="851" r:id="rId54"/>
    <p:sldId id="852" r:id="rId55"/>
    <p:sldId id="853" r:id="rId56"/>
    <p:sldId id="854" r:id="rId57"/>
    <p:sldId id="855" r:id="rId58"/>
    <p:sldId id="856" r:id="rId59"/>
    <p:sldId id="858" r:id="rId60"/>
    <p:sldId id="860" r:id="rId61"/>
    <p:sldId id="857" r:id="rId62"/>
    <p:sldId id="859" r:id="rId63"/>
    <p:sldId id="580" r:id="rId64"/>
    <p:sldId id="581" r:id="rId65"/>
    <p:sldId id="582" r:id="rId66"/>
    <p:sldId id="785" r:id="rId67"/>
    <p:sldId id="863" r:id="rId68"/>
    <p:sldId id="867" r:id="rId69"/>
    <p:sldId id="868" r:id="rId70"/>
    <p:sldId id="800" r:id="rId71"/>
    <p:sldId id="796" r:id="rId72"/>
    <p:sldId id="801" r:id="rId73"/>
    <p:sldId id="802" r:id="rId74"/>
    <p:sldId id="803" r:id="rId75"/>
    <p:sldId id="798" r:id="rId76"/>
    <p:sldId id="799" r:id="rId77"/>
    <p:sldId id="779" r:id="rId78"/>
    <p:sldId id="861" r:id="rId79"/>
    <p:sldId id="804" r:id="rId80"/>
    <p:sldId id="805" r:id="rId81"/>
    <p:sldId id="862" r:id="rId82"/>
    <p:sldId id="806" r:id="rId83"/>
    <p:sldId id="901" r:id="rId84"/>
    <p:sldId id="807" r:id="rId85"/>
    <p:sldId id="907" r:id="rId86"/>
    <p:sldId id="955" r:id="rId87"/>
    <p:sldId id="956" r:id="rId88"/>
    <p:sldId id="957" r:id="rId89"/>
    <p:sldId id="958" r:id="rId90"/>
    <p:sldId id="959" r:id="rId91"/>
    <p:sldId id="960" r:id="rId92"/>
    <p:sldId id="906" r:id="rId93"/>
    <p:sldId id="953" r:id="rId94"/>
    <p:sldId id="954" r:id="rId95"/>
    <p:sldId id="808" r:id="rId96"/>
    <p:sldId id="908" r:id="rId97"/>
    <p:sldId id="909" r:id="rId98"/>
    <p:sldId id="864" r:id="rId99"/>
    <p:sldId id="809" r:id="rId100"/>
    <p:sldId id="810" r:id="rId101"/>
    <p:sldId id="787" r:id="rId102"/>
    <p:sldId id="811" r:id="rId103"/>
    <p:sldId id="812" r:id="rId104"/>
  </p:sldIdLst>
  <p:sldSz cx="9144000" cy="6858000" type="screen4x3"/>
  <p:notesSz cx="6858000" cy="9144000"/>
  <p:custDataLst>
    <p:tags r:id="rId10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E00998-1CE7-4748-8172-954A264C6CF1}">
          <p14:sldIdLst>
            <p14:sldId id="316"/>
            <p14:sldId id="404"/>
            <p14:sldId id="405"/>
            <p14:sldId id="757"/>
            <p14:sldId id="835"/>
            <p14:sldId id="836"/>
            <p14:sldId id="837"/>
            <p14:sldId id="838"/>
            <p14:sldId id="839"/>
            <p14:sldId id="758"/>
            <p14:sldId id="759"/>
            <p14:sldId id="760"/>
            <p14:sldId id="761"/>
            <p14:sldId id="762"/>
            <p14:sldId id="576"/>
            <p14:sldId id="406"/>
            <p14:sldId id="577"/>
            <p14:sldId id="407"/>
            <p14:sldId id="408"/>
            <p14:sldId id="409"/>
            <p14:sldId id="410"/>
            <p14:sldId id="475"/>
            <p14:sldId id="841"/>
            <p14:sldId id="840"/>
            <p14:sldId id="763"/>
            <p14:sldId id="578"/>
            <p14:sldId id="579"/>
            <p14:sldId id="411"/>
            <p14:sldId id="417"/>
            <p14:sldId id="418"/>
            <p14:sldId id="419"/>
            <p14:sldId id="583"/>
            <p14:sldId id="584"/>
            <p14:sldId id="585"/>
            <p14:sldId id="586"/>
            <p14:sldId id="565"/>
            <p14:sldId id="574"/>
            <p14:sldId id="572"/>
            <p14:sldId id="573"/>
            <p14:sldId id="784"/>
            <p14:sldId id="844"/>
            <p14:sldId id="845"/>
            <p14:sldId id="846"/>
            <p14:sldId id="849"/>
            <p14:sldId id="847"/>
            <p14:sldId id="848"/>
            <p14:sldId id="842"/>
            <p14:sldId id="843"/>
            <p14:sldId id="850"/>
            <p14:sldId id="851"/>
            <p14:sldId id="852"/>
            <p14:sldId id="853"/>
            <p14:sldId id="854"/>
            <p14:sldId id="855"/>
            <p14:sldId id="856"/>
            <p14:sldId id="858"/>
            <p14:sldId id="860"/>
            <p14:sldId id="857"/>
            <p14:sldId id="859"/>
            <p14:sldId id="580"/>
            <p14:sldId id="581"/>
            <p14:sldId id="582"/>
            <p14:sldId id="785"/>
            <p14:sldId id="863"/>
            <p14:sldId id="867"/>
            <p14:sldId id="868"/>
            <p14:sldId id="800"/>
            <p14:sldId id="796"/>
            <p14:sldId id="801"/>
            <p14:sldId id="802"/>
            <p14:sldId id="803"/>
            <p14:sldId id="798"/>
            <p14:sldId id="799"/>
            <p14:sldId id="779"/>
            <p14:sldId id="861"/>
            <p14:sldId id="804"/>
            <p14:sldId id="805"/>
            <p14:sldId id="862"/>
            <p14:sldId id="806"/>
            <p14:sldId id="901"/>
            <p14:sldId id="807"/>
            <p14:sldId id="907"/>
            <p14:sldId id="955"/>
            <p14:sldId id="956"/>
            <p14:sldId id="957"/>
            <p14:sldId id="958"/>
            <p14:sldId id="959"/>
            <p14:sldId id="960"/>
            <p14:sldId id="906"/>
            <p14:sldId id="953"/>
            <p14:sldId id="954"/>
            <p14:sldId id="808"/>
            <p14:sldId id="908"/>
            <p14:sldId id="909"/>
            <p14:sldId id="864"/>
            <p14:sldId id="809"/>
            <p14:sldId id="810"/>
            <p14:sldId id="787"/>
            <p14:sldId id="811"/>
            <p14:sldId id="812"/>
          </p14:sldIdLst>
        </p14:section>
        <p14:section name="Untitled Section" id="{69352B41-44E2-4D7F-A1EF-71FC49AB1BC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992222"/>
    <a:srgbClr val="00BBEE"/>
    <a:srgbClr val="7F7F7F"/>
    <a:srgbClr val="666666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17" autoAdjust="0"/>
    <p:restoredTop sz="78333" autoAdjust="0"/>
  </p:normalViewPr>
  <p:slideViewPr>
    <p:cSldViewPr snapToObjects="1" showGuides="1">
      <p:cViewPr varScale="1">
        <p:scale>
          <a:sx n="86" d="100"/>
          <a:sy n="86" d="100"/>
        </p:scale>
        <p:origin x="1094" y="58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024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ags" Target="tags/tag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2021-09-14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3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Delivery Fundamentals 2.0 B:</a:t>
            </a:r>
            <a:br>
              <a:rPr lang="en-US" dirty="0"/>
            </a:br>
            <a:r>
              <a:rPr lang="en-US" dirty="0"/>
              <a:t>Java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 Service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2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89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composite microservice will make calls to all the required </a:t>
            </a:r>
            <a:r>
              <a:rPr lang="en-US" dirty="0" err="1"/>
              <a:t>microservices</a:t>
            </a:r>
            <a:r>
              <a:rPr lang="en-US" dirty="0"/>
              <a:t>, consolidate the data, and transform the data before sending back.</a:t>
            </a:r>
          </a:p>
          <a:p>
            <a:r>
              <a:rPr lang="en-US" dirty="0"/>
              <a:t>An API Gateway can also partition the request to multiple microservices and aggregate the data before sending it to the consumer.</a:t>
            </a:r>
          </a:p>
          <a:p>
            <a:r>
              <a:rPr lang="en-IN" dirty="0"/>
              <a:t>When a single microservice needs responses from multiple microservices, a composite service </a:t>
            </a:r>
            <a:r>
              <a:rPr lang="en-US" dirty="0"/>
              <a:t>can take the responsibility of aggregating the response.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Aggregator Pattern</a:t>
            </a:r>
          </a:p>
        </p:txBody>
      </p:sp>
    </p:spTree>
    <p:extLst>
      <p:ext uri="{BB962C8B-B14F-4D97-AF65-F5344CB8AC3E}">
        <p14:creationId xmlns:p14="http://schemas.microsoft.com/office/powerpoint/2010/main" val="214091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28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84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2" y="1905000"/>
            <a:ext cx="89370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0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89" r="6714" b="6960"/>
          <a:stretch/>
        </p:blipFill>
        <p:spPr>
          <a:xfrm>
            <a:off x="4313" y="1981201"/>
            <a:ext cx="853008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2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" y="1828800"/>
            <a:ext cx="91440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6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Architecture</a:t>
            </a:r>
          </a:p>
        </p:txBody>
      </p:sp>
      <p:pic>
        <p:nvPicPr>
          <p:cNvPr id="5122" name="Picture 2" descr="https://d1jnx9ba8s6j9r.cloudfront.net/blog/wp-content/uploads/2018/02/challenges-of-monolithic-architecture-What-are-microservices-edurek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5962650" cy="478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64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44074" r="24166" b="29259"/>
          <a:stretch/>
        </p:blipFill>
        <p:spPr>
          <a:xfrm>
            <a:off x="461035" y="1371600"/>
            <a:ext cx="46482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000" t="30547" r="24167" b="13183"/>
          <a:stretch/>
        </p:blipFill>
        <p:spPr>
          <a:xfrm>
            <a:off x="2133601" y="3048000"/>
            <a:ext cx="6866480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1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</a:t>
            </a:r>
          </a:p>
        </p:txBody>
      </p:sp>
      <p:pic>
        <p:nvPicPr>
          <p:cNvPr id="6146" name="Picture 2" descr="Microservices-What Is Microservices-Edure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6781800" cy="509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2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 Service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000" t="29259" r="24166" b="14445"/>
          <a:stretch/>
        </p:blipFill>
        <p:spPr>
          <a:xfrm>
            <a:off x="533400" y="1447799"/>
            <a:ext cx="7924800" cy="493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52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 Service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000" t="29259" r="24166" b="14445"/>
          <a:stretch/>
        </p:blipFill>
        <p:spPr>
          <a:xfrm>
            <a:off x="533400" y="1447799"/>
            <a:ext cx="7924800" cy="493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Goals</a:t>
            </a:r>
          </a:p>
          <a:p>
            <a:r>
              <a:rPr lang="en-US" dirty="0"/>
              <a:t>Independent deployment of components</a:t>
            </a:r>
          </a:p>
          <a:p>
            <a:r>
              <a:rPr lang="en-US" dirty="0"/>
              <a:t>Independent scaling of components</a:t>
            </a:r>
          </a:p>
          <a:p>
            <a:r>
              <a:rPr lang="en-US" dirty="0"/>
              <a:t>Independent implementation stacks for each component</a:t>
            </a:r>
          </a:p>
          <a:p>
            <a:r>
              <a:rPr lang="en-US" dirty="0"/>
              <a:t>Easy self-serve deployments of components</a:t>
            </a:r>
          </a:p>
          <a:p>
            <a:r>
              <a:rPr lang="en-US" dirty="0"/>
              <a:t>Repeatable deployments of components (external configuration management)</a:t>
            </a:r>
          </a:p>
          <a:p>
            <a:r>
              <a:rPr lang="en-US" dirty="0"/>
              <a:t>Deployments without service interruptions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 Service</a:t>
            </a:r>
          </a:p>
        </p:txBody>
      </p:sp>
    </p:spTree>
    <p:extLst>
      <p:ext uri="{BB962C8B-B14F-4D97-AF65-F5344CB8AC3E}">
        <p14:creationId xmlns:p14="http://schemas.microsoft.com/office/powerpoint/2010/main" val="1882433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833" t="38148" r="24167" b="20370"/>
          <a:stretch/>
        </p:blipFill>
        <p:spPr>
          <a:xfrm>
            <a:off x="698868" y="1905000"/>
            <a:ext cx="7997165" cy="373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90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 Service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999" t="33455" r="24167" b="15636"/>
          <a:stretch/>
        </p:blipFill>
        <p:spPr>
          <a:xfrm>
            <a:off x="1295399" y="1905000"/>
            <a:ext cx="690589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61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</a:t>
            </a:r>
          </a:p>
        </p:txBody>
      </p:sp>
      <p:pic>
        <p:nvPicPr>
          <p:cNvPr id="3074" name="Picture 2" descr="Monolithic vs MicroServices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2" y="1752600"/>
            <a:ext cx="851920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040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MicroService</a:t>
            </a:r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86BF71E-1056-4FBA-91E4-0ACB3A1A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14" y="1201478"/>
            <a:ext cx="820526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 Service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EAEA88-DADF-4CE1-BD1C-FADB2298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5" y="2209800"/>
            <a:ext cx="9144000" cy="351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769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croservices Architecture Vs Monolithic Ap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067800" cy="509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56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ifferences Between Monolithic Architecture And Microservices - What Is Microservices -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28800"/>
            <a:ext cx="89916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841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icroservice Architecture-What Is Microservices-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423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62200" y="762000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 err="1">
                <a:solidFill>
                  <a:srgbClr val="222222"/>
                </a:solidFill>
                <a:latin typeface="Noto Serif"/>
              </a:rPr>
              <a:t>Microservice</a:t>
            </a:r>
            <a:r>
              <a:rPr lang="en-IN" sz="2400" b="1" dirty="0">
                <a:solidFill>
                  <a:srgbClr val="222222"/>
                </a:solidFill>
                <a:latin typeface="Noto Serif"/>
              </a:rPr>
              <a:t> Architecture </a:t>
            </a:r>
            <a:endParaRPr lang="en-IN" sz="2400" b="0" i="0" dirty="0">
              <a:solidFill>
                <a:srgbClr val="333333"/>
              </a:solidFill>
              <a:effectLst/>
              <a:latin typeface="Noto Serif"/>
            </a:endParaRPr>
          </a:p>
        </p:txBody>
      </p:sp>
    </p:spTree>
    <p:extLst>
      <p:ext uri="{BB962C8B-B14F-4D97-AF65-F5344CB8AC3E}">
        <p14:creationId xmlns:p14="http://schemas.microsoft.com/office/powerpoint/2010/main" val="202266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33" t="50881" r="21667" b="17408"/>
          <a:stretch/>
        </p:blipFill>
        <p:spPr>
          <a:xfrm>
            <a:off x="461035" y="1259352"/>
            <a:ext cx="7283669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833" t="48518" r="16666" b="33704"/>
          <a:stretch/>
        </p:blipFill>
        <p:spPr>
          <a:xfrm>
            <a:off x="461035" y="3276600"/>
            <a:ext cx="771525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999" t="33704" r="25000" b="20371"/>
          <a:stretch/>
        </p:blipFill>
        <p:spPr>
          <a:xfrm>
            <a:off x="2032660" y="4191000"/>
            <a:ext cx="4572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16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Microservice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61034" y="1828800"/>
            <a:ext cx="8301965" cy="3733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700" b="1" dirty="0" err="1"/>
              <a:t>Microservices</a:t>
            </a:r>
            <a:r>
              <a:rPr lang="en-IN" sz="2700" dirty="0"/>
              <a:t> is a variant of the service-oriented architecture (SOA) architectural style that structures an application as a collection of loosely coupled services. </a:t>
            </a:r>
          </a:p>
        </p:txBody>
      </p:sp>
    </p:spTree>
    <p:extLst>
      <p:ext uri="{BB962C8B-B14F-4D97-AF65-F5344CB8AC3E}">
        <p14:creationId xmlns:p14="http://schemas.microsoft.com/office/powerpoint/2010/main" val="408282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Goals</a:t>
            </a:r>
          </a:p>
          <a:p>
            <a:r>
              <a:rPr lang="en-US" dirty="0"/>
              <a:t>Protection of system availability from individual Instance failure</a:t>
            </a:r>
          </a:p>
          <a:p>
            <a:r>
              <a:rPr lang="en-US" dirty="0"/>
              <a:t>Automatic replacement of component instances when they fail (self-healing)</a:t>
            </a:r>
          </a:p>
          <a:p>
            <a:r>
              <a:rPr lang="en-US" dirty="0"/>
              <a:t>Easy scaling of components by adjusting a simple parameter value</a:t>
            </a:r>
          </a:p>
          <a:p>
            <a:r>
              <a:rPr lang="en-US" dirty="0"/>
              <a:t>Canary testing (A </a:t>
            </a:r>
            <a:r>
              <a:rPr lang="en-US" b="1" dirty="0"/>
              <a:t>canary deployment / canary test </a:t>
            </a:r>
            <a:r>
              <a:rPr lang="en-US" dirty="0"/>
              <a:t>allows you to gradually release new features to a subset of your users while still serving your current branch to the rest of your users)</a:t>
            </a:r>
          </a:p>
          <a:p>
            <a:r>
              <a:rPr lang="en-US" dirty="0"/>
              <a:t>"Red/black" or "blue/green" deployments(Instant reversal of new revision deployments)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 Service</a:t>
            </a:r>
          </a:p>
        </p:txBody>
      </p:sp>
    </p:spTree>
    <p:extLst>
      <p:ext uri="{BB962C8B-B14F-4D97-AF65-F5344CB8AC3E}">
        <p14:creationId xmlns:p14="http://schemas.microsoft.com/office/powerpoint/2010/main" val="2115394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Microservice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46166" y="1676400"/>
            <a:ext cx="8393033" cy="38862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IN" sz="2400" dirty="0"/>
              <a:t>In a </a:t>
            </a:r>
            <a:r>
              <a:rPr lang="en-IN" sz="2400" dirty="0" err="1"/>
              <a:t>microservices</a:t>
            </a:r>
            <a:r>
              <a:rPr lang="en-IN" sz="2400" dirty="0"/>
              <a:t> architecture, services should be fine-grained and the protocols should be lightweight. </a:t>
            </a:r>
          </a:p>
          <a:p>
            <a:r>
              <a:rPr lang="en-IN" sz="2400" dirty="0"/>
              <a:t>The benefit of decomposing an application into different smaller services is that it improves modularity and makes the application easier to understand, develop and test. </a:t>
            </a:r>
          </a:p>
        </p:txBody>
      </p:sp>
    </p:spTree>
    <p:extLst>
      <p:ext uri="{BB962C8B-B14F-4D97-AF65-F5344CB8AC3E}">
        <p14:creationId xmlns:p14="http://schemas.microsoft.com/office/powerpoint/2010/main" val="2804498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IN" dirty="0" err="1"/>
              <a:t>Microservices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61034" y="1600200"/>
            <a:ext cx="8454365" cy="36576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IN" sz="2400" dirty="0"/>
              <a:t>It also parallelizes development by enabling small autonomous teams to develop, deploy and scale their respective services independently.</a:t>
            </a:r>
          </a:p>
        </p:txBody>
      </p:sp>
      <p:pic>
        <p:nvPicPr>
          <p:cNvPr id="1026" name="Picture 2" descr="understanding-microservice-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93" y="2936488"/>
            <a:ext cx="5618297" cy="358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757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UBER CASE STUDY</a:t>
            </a:r>
            <a:br>
              <a:rPr lang="en-IN" b="0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3875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UBER’s Previous Architecture</a:t>
            </a:r>
            <a:endParaRPr lang="en-IN" dirty="0"/>
          </a:p>
        </p:txBody>
      </p:sp>
      <p:pic>
        <p:nvPicPr>
          <p:cNvPr id="12290" name="Picture 2" descr="Monolithic Architecture Of UBER - Microservice Architecture - Edure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902" y="2020229"/>
            <a:ext cx="6019800" cy="456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04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While UBER started expanding worldwide this kind of framework introduced various challenges. The following are some of the prominent challenges</a:t>
            </a:r>
          </a:p>
          <a:p>
            <a:r>
              <a:rPr lang="en-US" dirty="0"/>
              <a:t>All the features had to be re-built, deployed and tested again and again to update a single feature.</a:t>
            </a:r>
          </a:p>
          <a:p>
            <a:r>
              <a:rPr lang="en-US" dirty="0"/>
              <a:t>Fixing bugs became extremely difficult in a single repository as developers had to change the code again and again.</a:t>
            </a:r>
          </a:p>
          <a:p>
            <a:r>
              <a:rPr lang="en-US" dirty="0"/>
              <a:t>Scaling the features simultaneously with the introduction of new features worldwide was quite tough to be handled together.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80670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 avoid such problems UBER decided to change its architecture and follow the other hyper-growth companies like Amazon, Netflix, Twitter and many others. </a:t>
            </a:r>
          </a:p>
          <a:p>
            <a:r>
              <a:rPr lang="en-US" dirty="0"/>
              <a:t>Thus, UBER decided to break its monolithic architecture into multiple codebases to form a microservice architecture.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327596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icroservice Architecture Of UBER - Microservice Architecture - Edure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79248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0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Netflix has a widespread architecture that has evolved from monolithic to SOA.  </a:t>
            </a:r>
          </a:p>
          <a:p>
            <a:r>
              <a:rPr lang="en-US" dirty="0"/>
              <a:t>It receives more than </a:t>
            </a:r>
            <a:r>
              <a:rPr lang="en-US" i="1" dirty="0"/>
              <a:t>one </a:t>
            </a:r>
            <a:r>
              <a:rPr lang="en-US" i="1" dirty="0" err="1"/>
              <a:t>billion</a:t>
            </a:r>
            <a:r>
              <a:rPr lang="en-US" dirty="0" err="1"/>
              <a:t>calls</a:t>
            </a:r>
            <a:r>
              <a:rPr lang="en-US" dirty="0"/>
              <a:t> every day, from more than 800 different types of devices, to its streaming-video API.  </a:t>
            </a:r>
          </a:p>
          <a:p>
            <a:r>
              <a:rPr lang="en-US" dirty="0"/>
              <a:t>Each API call then prompts around five additional calls to the backend service.</a:t>
            </a:r>
          </a:p>
          <a:p>
            <a:r>
              <a:rPr lang="en-US" dirty="0"/>
              <a:t>Amazon has also migrated to microservices.  </a:t>
            </a:r>
          </a:p>
          <a:p>
            <a:r>
              <a:rPr lang="en-US" dirty="0"/>
              <a:t>They get countless calls from a variety of applications—including applications that manage the web service API as well as the website itself—which would have been simply impossible for their old, two-tiered architecture to handle.</a:t>
            </a:r>
          </a:p>
          <a:p>
            <a:r>
              <a:rPr lang="en-US" dirty="0"/>
              <a:t>The auction site eBay is yet another example that has gone through the same transition.  </a:t>
            </a:r>
          </a:p>
          <a:p>
            <a:r>
              <a:rPr lang="en-US" dirty="0"/>
              <a:t>Their core application comprises several autonomous applications, with each one executing the business logic for different function areas.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Existing Scenarios</a:t>
            </a:r>
          </a:p>
        </p:txBody>
      </p:sp>
    </p:spTree>
    <p:extLst>
      <p:ext uri="{BB962C8B-B14F-4D97-AF65-F5344CB8AC3E}">
        <p14:creationId xmlns:p14="http://schemas.microsoft.com/office/powerpoint/2010/main" val="2317348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lue.simplicable.com/images/header/layers-architecture-7810-1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7010400" cy="617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230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ue.simplicable.com/images/header/services-architecture-simplicable-7810-1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78673"/>
            <a:ext cx="8933491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234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blue.simplicable.com/images/header/deployment-architecture-simplicable-7810-1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7" y="1934737"/>
            <a:ext cx="898477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93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ser-images.githubusercontent.com/28925814/31579573-b1de33e6-b156-11e7-97cf-fb549ae7ef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32277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012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Principles of Micro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Independent &amp; Autonomous Services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Decentralization</a:t>
            </a:r>
          </a:p>
          <a:p>
            <a:r>
              <a:rPr lang="en-US" dirty="0"/>
              <a:t>Resilient Services</a:t>
            </a:r>
          </a:p>
          <a:p>
            <a:r>
              <a:rPr lang="en-US" dirty="0"/>
              <a:t>Real-Time Load Balancing</a:t>
            </a:r>
          </a:p>
          <a:p>
            <a:r>
              <a:rPr lang="en-US" dirty="0"/>
              <a:t>Availability</a:t>
            </a:r>
          </a:p>
          <a:p>
            <a:r>
              <a:rPr lang="en-US" dirty="0"/>
              <a:t>Continuous delivery through DevOps Integration</a:t>
            </a:r>
          </a:p>
          <a:p>
            <a:r>
              <a:rPr lang="en-US" dirty="0"/>
              <a:t>Seamless API Integration and Continuous Monitoring</a:t>
            </a:r>
          </a:p>
          <a:p>
            <a:r>
              <a:rPr lang="en-US" dirty="0"/>
              <a:t>Isolation from Failures</a:t>
            </a:r>
          </a:p>
          <a:p>
            <a:r>
              <a:rPr lang="en-US" dirty="0"/>
              <a:t>Auto -Provisioning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222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16C863-4379-44C1-8B7D-9EBFC5D4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 through DevOps Integration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602D6-0DCE-4AAC-A955-0DFBA338D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5926" r="2500" b="14074"/>
          <a:stretch/>
        </p:blipFill>
        <p:spPr>
          <a:xfrm>
            <a:off x="228600" y="1676400"/>
            <a:ext cx="8686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29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86FA6-F9E2-4F40-ABF9-F63C8C321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1828800"/>
            <a:ext cx="8610600" cy="670326"/>
          </a:xfrm>
        </p:spPr>
        <p:txBody>
          <a:bodyPr/>
          <a:lstStyle/>
          <a:p>
            <a:pPr algn="ctr"/>
            <a:r>
              <a:rPr lang="en-IN" dirty="0"/>
              <a:t>API Integration ESB or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029417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A4AABE-95C9-4096-BC88-FD268B53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ESB for API Integration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D3EF0E-15BC-4E89-B084-C0DDB73D8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464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477C-DDD8-4753-99F1-72720902997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Added delay in round-trip</a:t>
            </a:r>
          </a:p>
          <a:p>
            <a:r>
              <a:rPr lang="en-IN" b="1" dirty="0"/>
              <a:t>Connectivity requirements(All calls through ESB)</a:t>
            </a:r>
          </a:p>
          <a:p>
            <a:r>
              <a:rPr lang="en-IN" b="1" dirty="0"/>
              <a:t>Single point of failure</a:t>
            </a:r>
          </a:p>
          <a:p>
            <a:r>
              <a:rPr lang="en-IN" b="1" dirty="0"/>
              <a:t>Complexity in scalability 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95E8E-FB03-4A8B-AF80-AC0D6980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Disadvantages of ESB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1950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1C46-A4CD-49C0-A51A-588B234C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 for API Integration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B0CB53-0FF2-435F-B66D-36EC6B6E1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" y="1371600"/>
            <a:ext cx="9144000" cy="538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626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37DCD-1566-45C2-BF0F-B745A85D8F1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you select the suitable solution for the organization, following factors need to be assessed.</a:t>
            </a:r>
          </a:p>
          <a:p>
            <a:r>
              <a:rPr lang="en-US" dirty="0"/>
              <a:t>Types of services to be integrated</a:t>
            </a:r>
          </a:p>
          <a:p>
            <a:r>
              <a:rPr lang="en-US" dirty="0"/>
              <a:t>Communication protocols required</a:t>
            </a:r>
          </a:p>
          <a:p>
            <a:r>
              <a:rPr lang="en-US" dirty="0"/>
              <a:t>Performance numbers</a:t>
            </a:r>
          </a:p>
          <a:p>
            <a:r>
              <a:rPr lang="en-US" dirty="0"/>
              <a:t>Transaction requirements</a:t>
            </a:r>
          </a:p>
          <a:p>
            <a:r>
              <a:rPr lang="en-US" dirty="0"/>
              <a:t>Security restrictions</a:t>
            </a:r>
          </a:p>
          <a:p>
            <a:r>
              <a:rPr lang="en-US" dirty="0"/>
              <a:t>Inter-dependencies of services</a:t>
            </a:r>
          </a:p>
          <a:p>
            <a:r>
              <a:rPr lang="en-US" dirty="0"/>
              <a:t>Business timelines</a:t>
            </a:r>
          </a:p>
          <a:p>
            <a:r>
              <a:rPr lang="en-US" dirty="0"/>
              <a:t>Target expenses for the infrastructure</a:t>
            </a:r>
          </a:p>
          <a:p>
            <a:r>
              <a:rPr lang="en-US" dirty="0"/>
              <a:t>Skill set of the team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A7534-4FF5-4C1F-B762-30D19952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ESB or Microservice</a:t>
            </a:r>
          </a:p>
        </p:txBody>
      </p:sp>
    </p:spTree>
    <p:extLst>
      <p:ext uri="{BB962C8B-B14F-4D97-AF65-F5344CB8AC3E}">
        <p14:creationId xmlns:p14="http://schemas.microsoft.com/office/powerpoint/2010/main" val="45640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ter blue-green deployment">
            <a:extLst>
              <a:ext uri="{FF2B5EF4-FFF2-40B4-BE49-F238E27FC236}">
                <a16:creationId xmlns:a16="http://schemas.microsoft.com/office/drawing/2014/main" id="{726D9FA1-024F-4526-BD47-735903A6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47738"/>
            <a:ext cx="83820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ECBDF3-4E7C-4E95-9952-789787AF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Blue Green Deployment</a:t>
            </a:r>
          </a:p>
        </p:txBody>
      </p:sp>
    </p:spTree>
    <p:extLst>
      <p:ext uri="{BB962C8B-B14F-4D97-AF65-F5344CB8AC3E}">
        <p14:creationId xmlns:p14="http://schemas.microsoft.com/office/powerpoint/2010/main" val="1558182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nary deployment">
            <a:extLst>
              <a:ext uri="{FF2B5EF4-FFF2-40B4-BE49-F238E27FC236}">
                <a16:creationId xmlns:a16="http://schemas.microsoft.com/office/drawing/2014/main" id="{7F0AD947-78BB-4C0E-BC4C-5D7F87D94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61" y="1304925"/>
            <a:ext cx="8382000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25B2FD-5C8F-497C-B52C-BED27855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Canary Testing</a:t>
            </a:r>
          </a:p>
        </p:txBody>
      </p:sp>
    </p:spTree>
    <p:extLst>
      <p:ext uri="{BB962C8B-B14F-4D97-AF65-F5344CB8AC3E}">
        <p14:creationId xmlns:p14="http://schemas.microsoft.com/office/powerpoint/2010/main" val="1566875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47F26-E6CE-40C0-9D89-5CAE94F29F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Modern architecture aims to develop large and complex applications in software as service (SaaS) models. </a:t>
            </a:r>
          </a:p>
          <a:p>
            <a:r>
              <a:rPr lang="en-US" dirty="0"/>
              <a:t>The twelve-factor methodology provides guidelines for developing SaaS-based applications. </a:t>
            </a:r>
          </a:p>
          <a:p>
            <a:r>
              <a:rPr lang="en-US" dirty="0"/>
              <a:t>Microservices, containers and their ecosystem fit well into the twelve-factor methodology. 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9F5DA-90BE-4FE5-921C-1421D8A8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TWELVE-FACTOR APPS AND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62642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8D2A-DD2E-44AF-BC96-0A0343E0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Architecture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033F-6D78-4FAF-8FBA-BA46B9777C6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Monolith means composed all in one piece. </a:t>
            </a:r>
          </a:p>
          <a:p>
            <a:r>
              <a:rPr lang="en-US" dirty="0"/>
              <a:t>The Monolithic application describes a single-tiered software application in which different components combined into a single program from a single platform.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9353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F5DA-90BE-4FE5-921C-1421D8A8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TWELVE-FACTOR APPS AND MICROSERVICES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9D31D-A407-4D48-BBF4-39A620F82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9"/>
          <a:stretch/>
        </p:blipFill>
        <p:spPr>
          <a:xfrm>
            <a:off x="228600" y="1371600"/>
            <a:ext cx="8763000" cy="53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58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F5DA-90BE-4FE5-921C-1421D8A8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TWELVE-FACTOR APPS AND MICROSERVICES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5F5DC-5B02-4C33-9B19-4A35AA4F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763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43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CB7D6F-8D65-4B8D-AB10-371A1B81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 Reference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0DE66-A68A-4F06-832C-EE419AF1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610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49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EA76C-2776-4C2D-BD5D-BA78FA3E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Microservice Interaction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747F5-4678-418F-8E8B-B0D3085D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399"/>
            <a:ext cx="8839200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65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EA76C-2776-4C2D-BD5D-BA78FA3E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Microservice Interaction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F73C93-E1F6-42C1-BD13-FE6A3385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981200"/>
            <a:ext cx="8534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55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EA76C-2776-4C2D-BD5D-BA78FA3EB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Microservice Interaction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5E815-E602-4C09-99D6-ADA9E45F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" y="1651247"/>
            <a:ext cx="900023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25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2BBC67-E472-4E68-9747-2FD50EBFDA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Cloudfront</a:t>
            </a:r>
            <a:r>
              <a:rPr lang="en-US" b="1" dirty="0"/>
              <a:t> CDN: </a:t>
            </a:r>
            <a:r>
              <a:rPr lang="en-US" dirty="0" err="1"/>
              <a:t>Cloudfront</a:t>
            </a:r>
            <a:r>
              <a:rPr lang="en-US" dirty="0"/>
              <a:t> native CDN allows to effectively deliver the content for the consumer from different </a:t>
            </a:r>
            <a:r>
              <a:rPr lang="en-IN" dirty="0"/>
              <a:t>geographies.</a:t>
            </a:r>
          </a:p>
          <a:p>
            <a:pPr marL="0" indent="0">
              <a:buNone/>
            </a:pPr>
            <a:r>
              <a:rPr lang="en-US" b="1" dirty="0"/>
              <a:t>• S3 Bucket: </a:t>
            </a:r>
            <a:r>
              <a:rPr lang="en-US" dirty="0"/>
              <a:t>ReactJS/Angular-based web applications will be deployed on S3 bucket &amp; it is integrated with AWS Cloud front. The frontend is secured with WAF (Web Application Firewall). Deploying frontend static content on S3 makes it </a:t>
            </a:r>
            <a:r>
              <a:rPr lang="en-IN" dirty="0"/>
              <a:t>highly scalable &amp; cost effective.</a:t>
            </a:r>
          </a:p>
          <a:p>
            <a:pPr marL="0" indent="0">
              <a:buNone/>
            </a:pPr>
            <a:r>
              <a:rPr lang="en-US" b="1" dirty="0"/>
              <a:t>• Custom Services Layer: </a:t>
            </a:r>
            <a:r>
              <a:rPr lang="en-US" dirty="0"/>
              <a:t>Backend microservices are developed using NodeJS/ Spring Boot and are deployed on containers using AWS Cloud-native container orchestration services ECS. These services are accessed through </a:t>
            </a:r>
            <a:r>
              <a:rPr lang="en-IN" dirty="0"/>
              <a:t>AWS API Gateway.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24B6A-DF99-40E5-A89B-1855D0E2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Architecture - AWS</a:t>
            </a:r>
          </a:p>
        </p:txBody>
      </p:sp>
    </p:spTree>
    <p:extLst>
      <p:ext uri="{BB962C8B-B14F-4D97-AF65-F5344CB8AC3E}">
        <p14:creationId xmlns:p14="http://schemas.microsoft.com/office/powerpoint/2010/main" val="1444176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5EEF6E-F09E-4E39-835E-67A4DFA4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Simple Microservices Architecture on AWS</a:t>
            </a:r>
            <a:br>
              <a:rPr lang="en-IN" b="0" dirty="0"/>
            </a:br>
            <a:endParaRPr lang="en-IN" dirty="0"/>
          </a:p>
        </p:txBody>
      </p:sp>
      <p:pic>
        <p:nvPicPr>
          <p:cNvPr id="3074" name="Picture 2" descr="&#10;&#10;Typical microservices application on AWS&#10;&#10;">
            <a:extLst>
              <a:ext uri="{FF2B5EF4-FFF2-40B4-BE49-F238E27FC236}">
                <a16:creationId xmlns:a16="http://schemas.microsoft.com/office/drawing/2014/main" id="{5A452202-0035-487E-8A7B-E1F57D8AA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763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144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4B6A-DF99-40E5-A89B-1855D0E2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Architecture - 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2CE57-0C48-4CBE-B7BD-5C29CEAA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8991600" cy="53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39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4B6A-DF99-40E5-A89B-1855D0E2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Architecture - Azure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F5B79C-A74A-48EC-B5F9-A3096641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686800" cy="53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0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ECD2FF-0896-40C4-B33B-8B3BE385F2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Components can be:</a:t>
            </a:r>
          </a:p>
          <a:p>
            <a:r>
              <a:rPr lang="en-US" dirty="0"/>
              <a:t>Authorization — responsible for authorizing a user</a:t>
            </a:r>
          </a:p>
          <a:p>
            <a:r>
              <a:rPr lang="en-US" dirty="0"/>
              <a:t>Presentation — responsible for handling HTTP requests and responding with either HTML or JSON/XML (for web services APIs).</a:t>
            </a:r>
          </a:p>
          <a:p>
            <a:r>
              <a:rPr lang="en-US" dirty="0"/>
              <a:t>Business logic — the application’s business logic.</a:t>
            </a:r>
          </a:p>
          <a:p>
            <a:r>
              <a:rPr lang="en-US" dirty="0"/>
              <a:t>Database layer — data access objects responsible for accessing the database.</a:t>
            </a:r>
          </a:p>
          <a:p>
            <a:r>
              <a:rPr lang="en-US" dirty="0"/>
              <a:t>Application integration — integration with other services (e.g. via messaging or REST API). Or integration with any other Data sources.</a:t>
            </a:r>
          </a:p>
          <a:p>
            <a:r>
              <a:rPr lang="en-US" dirty="0"/>
              <a:t>Notification module — responsible for sending email notifications whenever needed.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C9B805-C3F5-41BB-AC24-7A7E9B7E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886000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icroservices Features - What Is Microservices -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534400" cy="421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8400" y="838200"/>
            <a:ext cx="365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 err="1">
                <a:solidFill>
                  <a:srgbClr val="222222"/>
                </a:solidFill>
                <a:latin typeface="Noto Serif"/>
              </a:rPr>
              <a:t>Microservices</a:t>
            </a:r>
            <a:r>
              <a:rPr lang="en-IN" sz="2400" b="1" dirty="0">
                <a:solidFill>
                  <a:srgbClr val="222222"/>
                </a:solidFill>
                <a:latin typeface="Noto Serif"/>
              </a:rPr>
              <a:t> Features</a:t>
            </a:r>
            <a:endParaRPr lang="en-IN" sz="2400" b="0" i="0" dirty="0">
              <a:solidFill>
                <a:srgbClr val="333333"/>
              </a:solidFill>
              <a:effectLst/>
              <a:latin typeface="Noto Serif"/>
            </a:endParaRPr>
          </a:p>
        </p:txBody>
      </p:sp>
    </p:spTree>
    <p:extLst>
      <p:ext uri="{BB962C8B-B14F-4D97-AF65-F5344CB8AC3E}">
        <p14:creationId xmlns:p14="http://schemas.microsoft.com/office/powerpoint/2010/main" val="694639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dvantages Of Microservices - What Is Microservices - Edure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600200"/>
            <a:ext cx="9296400" cy="42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685800"/>
            <a:ext cx="4496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2400" b="1" dirty="0">
                <a:solidFill>
                  <a:srgbClr val="222222"/>
                </a:solidFill>
                <a:latin typeface="Noto Serif"/>
              </a:rPr>
              <a:t>Advantages Of </a:t>
            </a:r>
            <a:r>
              <a:rPr lang="en-IN" sz="2400" b="1" dirty="0" err="1">
                <a:solidFill>
                  <a:srgbClr val="222222"/>
                </a:solidFill>
                <a:latin typeface="Noto Serif"/>
              </a:rPr>
              <a:t>Microservices</a:t>
            </a:r>
            <a:endParaRPr lang="en-IN" sz="2400" b="0" i="0" dirty="0">
              <a:solidFill>
                <a:srgbClr val="333333"/>
              </a:solidFill>
              <a:effectLst/>
              <a:latin typeface="Noto Serif"/>
            </a:endParaRPr>
          </a:p>
        </p:txBody>
      </p:sp>
    </p:spTree>
    <p:extLst>
      <p:ext uri="{BB962C8B-B14F-4D97-AF65-F5344CB8AC3E}">
        <p14:creationId xmlns:p14="http://schemas.microsoft.com/office/powerpoint/2010/main" val="1832718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est practices to design microservices-What Are Microservices-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519187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92113" y="520390"/>
            <a:ext cx="5996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>
                <a:solidFill>
                  <a:srgbClr val="222222"/>
                </a:solidFill>
                <a:latin typeface="Noto Serif"/>
              </a:rPr>
              <a:t>Best Practices To Design </a:t>
            </a:r>
            <a:r>
              <a:rPr lang="en-US" sz="2400" b="1" dirty="0" err="1">
                <a:solidFill>
                  <a:srgbClr val="222222"/>
                </a:solidFill>
                <a:latin typeface="Noto Serif"/>
              </a:rPr>
              <a:t>Microservices</a:t>
            </a:r>
            <a:endParaRPr lang="en-US" sz="2400" b="0" i="0" dirty="0">
              <a:solidFill>
                <a:srgbClr val="333333"/>
              </a:solidFill>
              <a:effectLst/>
              <a:latin typeface="Noto Serif"/>
            </a:endParaRPr>
          </a:p>
        </p:txBody>
      </p:sp>
    </p:spTree>
    <p:extLst>
      <p:ext uri="{BB962C8B-B14F-4D97-AF65-F5344CB8AC3E}">
        <p14:creationId xmlns:p14="http://schemas.microsoft.com/office/powerpoint/2010/main" val="1246327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of Micro services</a:t>
            </a:r>
          </a:p>
        </p:txBody>
      </p:sp>
      <p:pic>
        <p:nvPicPr>
          <p:cNvPr id="2050" name="Picture 2" descr="https://miro.medium.com/max/709/1*CKSVv4WkS8Okx572rX45H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6" y="1371600"/>
            <a:ext cx="7920964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548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BCBC8-2989-4A6C-A603-CA771F721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200400"/>
            <a:ext cx="8228013" cy="670326"/>
          </a:xfrm>
        </p:spPr>
        <p:txBody>
          <a:bodyPr/>
          <a:lstStyle/>
          <a:p>
            <a:r>
              <a:rPr lang="en-IN" dirty="0"/>
              <a:t>Decomposition Patterns</a:t>
            </a:r>
          </a:p>
        </p:txBody>
      </p:sp>
    </p:spTree>
    <p:extLst>
      <p:ext uri="{BB962C8B-B14F-4D97-AF65-F5344CB8AC3E}">
        <p14:creationId xmlns:p14="http://schemas.microsoft.com/office/powerpoint/2010/main" val="3819979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AB712-3629-4807-A6D8-A4A566852A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Microservices is all about making services loosely coupled, applying the single responsibility principle.</a:t>
            </a:r>
          </a:p>
          <a:p>
            <a:r>
              <a:rPr lang="en-US" dirty="0"/>
              <a:t>However, breaking an application into smaller pieces has to be done logically. </a:t>
            </a:r>
          </a:p>
          <a:p>
            <a:r>
              <a:rPr lang="en-US" dirty="0"/>
              <a:t>How do we decompose an application into small services?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A7DFFF-C051-4CC1-98EB-978C856D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 Decompose by Business Capability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1275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AB712-3629-4807-A6D8-A4A566852A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Solution</a:t>
            </a:r>
          </a:p>
          <a:p>
            <a:r>
              <a:rPr lang="en-US" dirty="0"/>
              <a:t>One strategy is to decompose by business capability.</a:t>
            </a:r>
          </a:p>
          <a:p>
            <a:r>
              <a:rPr lang="en-US" dirty="0"/>
              <a:t> A business capability is something that a business does in order to generate value. </a:t>
            </a:r>
          </a:p>
          <a:p>
            <a:r>
              <a:rPr lang="en-US" dirty="0"/>
              <a:t>The set of capabilities for a given business depend on the type of business. </a:t>
            </a:r>
          </a:p>
          <a:p>
            <a:r>
              <a:rPr lang="en-US" dirty="0"/>
              <a:t>For example, the capabilities of an insurance company typically include sales, marketing, underwriting, claims processing, billing, compliance, etc. </a:t>
            </a:r>
          </a:p>
          <a:p>
            <a:r>
              <a:rPr lang="en-US" dirty="0"/>
              <a:t>Each business capability can be thought of as a service, except it’s business-oriented rather than technical.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A7DFFF-C051-4CC1-98EB-978C856D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 Decompose by Business Capability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120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Microservice is all about making services loosely coupled, applying the single responsibility principle. </a:t>
            </a:r>
          </a:p>
          <a:p>
            <a:r>
              <a:rPr lang="en-US" dirty="0"/>
              <a:t>It decomposes by business capability. </a:t>
            </a:r>
          </a:p>
          <a:p>
            <a:r>
              <a:rPr lang="en-US" dirty="0"/>
              <a:t>Define services corresponding to business capabilities. </a:t>
            </a:r>
          </a:p>
          <a:p>
            <a:r>
              <a:rPr lang="en-US" dirty="0"/>
              <a:t>A business capability is a concept from business architecture modeling. </a:t>
            </a:r>
          </a:p>
          <a:p>
            <a:r>
              <a:rPr lang="en-US" dirty="0"/>
              <a:t>A business capability often corresponds to a business object, e.g.</a:t>
            </a:r>
          </a:p>
          <a:p>
            <a:r>
              <a:rPr lang="en-US" dirty="0"/>
              <a:t>Order Management is responsible for orders</a:t>
            </a:r>
          </a:p>
          <a:p>
            <a:r>
              <a:rPr lang="en-US" dirty="0"/>
              <a:t>Customer Management is responsible for customers.</a:t>
            </a:r>
          </a:p>
          <a:p>
            <a:r>
              <a:rPr lang="en-IN" dirty="0"/>
              <a:t>For instance, in an </a:t>
            </a:r>
            <a:r>
              <a:rPr lang="en-US" dirty="0"/>
              <a:t>e-commerce solution, the main business capabilities are order management, product promotions, service management and others. We can create microservices based on these.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Decompose by Business Capability</a:t>
            </a:r>
          </a:p>
        </p:txBody>
      </p:sp>
    </p:spTree>
    <p:extLst>
      <p:ext uri="{BB962C8B-B14F-4D97-AF65-F5344CB8AC3E}">
        <p14:creationId xmlns:p14="http://schemas.microsoft.com/office/powerpoint/2010/main" val="1488586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334" t="4445" r="13334" b="15555"/>
          <a:stretch/>
        </p:blipFill>
        <p:spPr>
          <a:xfrm>
            <a:off x="381000" y="1143000"/>
            <a:ext cx="819573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97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Decomposing an application using business capabilities might be a good start, but there will be so-called “God Classes” which will not be easy to decompose. </a:t>
            </a:r>
          </a:p>
          <a:p>
            <a:r>
              <a:rPr lang="en-US" dirty="0"/>
              <a:t>These classes will be common among multiple services.</a:t>
            </a:r>
          </a:p>
          <a:p>
            <a:r>
              <a:rPr lang="en-US" dirty="0"/>
              <a:t>A domain consists of multiple subdomains. </a:t>
            </a:r>
          </a:p>
          <a:p>
            <a:r>
              <a:rPr lang="en-US" dirty="0"/>
              <a:t>Each subdomain corresponds to a different part of the business.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Decompose by Subdomain</a:t>
            </a:r>
          </a:p>
        </p:txBody>
      </p:sp>
    </p:spTree>
    <p:extLst>
      <p:ext uri="{BB962C8B-B14F-4D97-AF65-F5344CB8AC3E}">
        <p14:creationId xmlns:p14="http://schemas.microsoft.com/office/powerpoint/2010/main" val="264562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C049F7-ED3B-4B95-8671-92E4D595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Monolithic Approach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1CE52F-4194-4B1D-B823-032B599F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24" y="2192153"/>
            <a:ext cx="8574275" cy="329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014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Subdomains can be classified as follows:</a:t>
            </a:r>
          </a:p>
          <a:p>
            <a:r>
              <a:rPr lang="en-US" dirty="0"/>
              <a:t>Core — key differentiator for the business and the most valuable part of the application</a:t>
            </a:r>
          </a:p>
          <a:p>
            <a:r>
              <a:rPr lang="en-US" dirty="0"/>
              <a:t>Supporting — related to what the business does but not a differentiator. These can be implemented in-house or outsourced</a:t>
            </a:r>
          </a:p>
          <a:p>
            <a:r>
              <a:rPr lang="en-US" dirty="0"/>
              <a:t>Generic — not specific to the business and are ideally implemented using off the shelf software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Decompose by Subdomain</a:t>
            </a:r>
          </a:p>
        </p:txBody>
      </p:sp>
    </p:spTree>
    <p:extLst>
      <p:ext uri="{BB962C8B-B14F-4D97-AF65-F5344CB8AC3E}">
        <p14:creationId xmlns:p14="http://schemas.microsoft.com/office/powerpoint/2010/main" val="33472585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subdomains of an Order management include:</a:t>
            </a:r>
          </a:p>
          <a:p>
            <a:pPr lvl="1"/>
            <a:r>
              <a:rPr lang="en-US" dirty="0"/>
              <a:t>Product catalog service</a:t>
            </a:r>
          </a:p>
          <a:p>
            <a:pPr lvl="1"/>
            <a:r>
              <a:rPr lang="en-US" dirty="0"/>
              <a:t>Inventory management services</a:t>
            </a:r>
          </a:p>
          <a:p>
            <a:pPr lvl="1"/>
            <a:r>
              <a:rPr lang="en-US" dirty="0"/>
              <a:t>Order management services</a:t>
            </a:r>
          </a:p>
          <a:p>
            <a:pPr lvl="1"/>
            <a:r>
              <a:rPr lang="en-US" dirty="0"/>
              <a:t>Delivery management services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Decompose by Subdomain</a:t>
            </a:r>
          </a:p>
        </p:txBody>
      </p:sp>
    </p:spTree>
    <p:extLst>
      <p:ext uri="{BB962C8B-B14F-4D97-AF65-F5344CB8AC3E}">
        <p14:creationId xmlns:p14="http://schemas.microsoft.com/office/powerpoint/2010/main" val="1277706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00" t="5555" r="14166" b="7037"/>
          <a:stretch/>
        </p:blipFill>
        <p:spPr>
          <a:xfrm>
            <a:off x="228600" y="1219199"/>
            <a:ext cx="8610600" cy="54677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121BC0-5B53-4946-8134-F998357E738D}"/>
              </a:ext>
            </a:extLst>
          </p:cNvPr>
          <p:cNvSpPr txBox="1">
            <a:spLocks/>
          </p:cNvSpPr>
          <p:nvPr/>
        </p:nvSpPr>
        <p:spPr>
          <a:xfrm>
            <a:off x="461035" y="381000"/>
            <a:ext cx="8205261" cy="78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IN" dirty="0"/>
              <a:t>Decompose by Subdomain</a:t>
            </a:r>
          </a:p>
        </p:txBody>
      </p:sp>
    </p:spTree>
    <p:extLst>
      <p:ext uri="{BB962C8B-B14F-4D97-AF65-F5344CB8AC3E}">
        <p14:creationId xmlns:p14="http://schemas.microsoft.com/office/powerpoint/2010/main" val="14360921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773" t="4444" r="12893" b="6667"/>
          <a:stretch/>
        </p:blipFill>
        <p:spPr>
          <a:xfrm>
            <a:off x="460899" y="1219200"/>
            <a:ext cx="8077200" cy="55071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E90D47-5444-43AD-9F95-5F0BDD2A4A74}"/>
              </a:ext>
            </a:extLst>
          </p:cNvPr>
          <p:cNvSpPr txBox="1">
            <a:spLocks/>
          </p:cNvSpPr>
          <p:nvPr/>
        </p:nvSpPr>
        <p:spPr>
          <a:xfrm>
            <a:off x="469369" y="399583"/>
            <a:ext cx="8205261" cy="78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IN" dirty="0"/>
              <a:t>Decompose by Subdomain</a:t>
            </a:r>
          </a:p>
        </p:txBody>
      </p:sp>
    </p:spTree>
    <p:extLst>
      <p:ext uri="{BB962C8B-B14F-4D97-AF65-F5344CB8AC3E}">
        <p14:creationId xmlns:p14="http://schemas.microsoft.com/office/powerpoint/2010/main" val="28399267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43026"/>
            <a:ext cx="8458200" cy="47577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C059BC-8D6D-4365-A654-352624A28798}"/>
              </a:ext>
            </a:extLst>
          </p:cNvPr>
          <p:cNvSpPr txBox="1">
            <a:spLocks/>
          </p:cNvSpPr>
          <p:nvPr/>
        </p:nvSpPr>
        <p:spPr>
          <a:xfrm>
            <a:off x="381000" y="228600"/>
            <a:ext cx="8205261" cy="78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IN"/>
              <a:t>Decompose by Subdomain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1857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Identify the main transactions of the application and develop microservices for them. </a:t>
            </a:r>
          </a:p>
          <a:p>
            <a:r>
              <a:rPr lang="en-US" dirty="0"/>
              <a:t>For instance, the main transactions of an e-commerce application are login, checkout, search and such; We can create microservices for these transactions.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 by Transactions / Two-phase commit (2pc) pattern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25660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You can decompose services over the transactions. </a:t>
            </a:r>
          </a:p>
          <a:p>
            <a:r>
              <a:rPr lang="en-US" dirty="0"/>
              <a:t>Then there will be multiple transactions in the system.</a:t>
            </a:r>
            <a:endParaRPr lang="en-IN" dirty="0"/>
          </a:p>
          <a:p>
            <a:r>
              <a:rPr lang="en-US" dirty="0"/>
              <a:t>The distributed transaction consists of two steps:</a:t>
            </a:r>
          </a:p>
          <a:p>
            <a:r>
              <a:rPr lang="en-US" dirty="0"/>
              <a:t>Prepare phase — during this phase, all participants of the transaction prepare for commit and notify the coordinator that they are ready to complete the transaction</a:t>
            </a:r>
          </a:p>
          <a:p>
            <a:r>
              <a:rPr lang="en-US" dirty="0"/>
              <a:t>Commit or Rollback phase — during this phase, either a commit or a rollback command is issued by the transaction coordinator to all participants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 by Transactions / Two-phase commit (2pc) pattern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98014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problem with 2PC is that it is quite slow compared to the time for operation of a single microservice. </a:t>
            </a:r>
          </a:p>
          <a:p>
            <a:r>
              <a:rPr lang="en-US" dirty="0"/>
              <a:t>Coordinating the transaction between </a:t>
            </a:r>
            <a:r>
              <a:rPr lang="en-US" dirty="0" err="1"/>
              <a:t>microservices</a:t>
            </a:r>
            <a:r>
              <a:rPr lang="en-US" dirty="0"/>
              <a:t>, even if they are on the same network, can really slow the system down, so this approach isn’t usually used in a high load scenario.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 by Transactions / Two-phase commit (2pc) pattern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7232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744D72-B44F-4FE7-9C3A-72C9F095644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We can create microservices based on nouns or resources and define the operations. </a:t>
            </a:r>
          </a:p>
          <a:p>
            <a:r>
              <a:rPr lang="en-US" dirty="0"/>
              <a:t>For instance, in an e-commerce solution, ‘products’ is a resource and we can define the list all products</a:t>
            </a:r>
          </a:p>
          <a:p>
            <a:r>
              <a:rPr lang="en-US" dirty="0"/>
              <a:t>(GET /products), query particular product (GET /product/{1}), insert product (PUT /product/{}).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59C9C7-DAE2-498D-A571-9FE2987E1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Decomposition based on resources</a:t>
            </a:r>
          </a:p>
        </p:txBody>
      </p:sp>
    </p:spTree>
    <p:extLst>
      <p:ext uri="{BB962C8B-B14F-4D97-AF65-F5344CB8AC3E}">
        <p14:creationId xmlns:p14="http://schemas.microsoft.com/office/powerpoint/2010/main" val="3186524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creates two separate applications that live side by side in the same URI space. </a:t>
            </a:r>
          </a:p>
          <a:p>
            <a:r>
              <a:rPr lang="en-US" b="1" dirty="0">
                <a:solidFill>
                  <a:srgbClr val="FF0000"/>
                </a:solidFill>
              </a:rPr>
              <a:t>Over time, the newly refactored application “strangles” or replaces the original application and shuts off monolithic application.</a:t>
            </a:r>
          </a:p>
          <a:p>
            <a:r>
              <a:rPr lang="en-US" dirty="0"/>
              <a:t>Application steps are transform, coexist, and eliminate:</a:t>
            </a:r>
          </a:p>
          <a:p>
            <a:r>
              <a:rPr lang="en-US" dirty="0"/>
              <a:t>Transform — Create a parallel new site with modern approaches.</a:t>
            </a:r>
          </a:p>
          <a:p>
            <a:r>
              <a:rPr lang="en-US" dirty="0"/>
              <a:t>Coexist — Leave the existing site where it is for a time. Redirect from the existing site to the new one so the functionality is implemented incrementally.</a:t>
            </a:r>
          </a:p>
          <a:p>
            <a:r>
              <a:rPr lang="en-US" dirty="0"/>
              <a:t>Eliminate — Remove the old functionality from the existing site.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Strangler Pattern</a:t>
            </a:r>
          </a:p>
        </p:txBody>
      </p:sp>
    </p:spTree>
    <p:extLst>
      <p:ext uri="{BB962C8B-B14F-4D97-AF65-F5344CB8AC3E}">
        <p14:creationId xmlns:p14="http://schemas.microsoft.com/office/powerpoint/2010/main" val="3455026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4CAFCD-9CE4-4C7E-84E6-1E068EEFEA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Maintenance — If Application is too large and complex to understand entirely, it is challenging to make changes fast and correctly.</a:t>
            </a:r>
          </a:p>
          <a:p>
            <a:r>
              <a:rPr lang="en-US" dirty="0"/>
              <a:t>The size of the application can slow down the start-up time.</a:t>
            </a:r>
          </a:p>
          <a:p>
            <a:r>
              <a:rPr lang="en-US" dirty="0"/>
              <a:t>You must redeploy the entire application on each update.</a:t>
            </a:r>
          </a:p>
          <a:p>
            <a:r>
              <a:rPr lang="en-US" dirty="0"/>
              <a:t>Monolithic applications can also be challenging to scale when different modules have conflicting resource requirements.</a:t>
            </a:r>
          </a:p>
          <a:p>
            <a:r>
              <a:rPr lang="en-US" dirty="0"/>
              <a:t>Reliability — Bug in any module (e.g. memory leak) can potentially bring down the entire process. </a:t>
            </a:r>
          </a:p>
          <a:p>
            <a:r>
              <a:rPr lang="en-US" dirty="0"/>
              <a:t>Moreover, since all instances of the application are identical, that bug impact the availability of the entire application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8520D-ABE6-4DFD-AFDF-D125917D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Drawbacks</a:t>
            </a:r>
          </a:p>
        </p:txBody>
      </p:sp>
    </p:spTree>
    <p:extLst>
      <p:ext uri="{BB962C8B-B14F-4D97-AF65-F5344CB8AC3E}">
        <p14:creationId xmlns:p14="http://schemas.microsoft.com/office/powerpoint/2010/main" val="3488144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Strangler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127D8-EE07-42D2-8D45-B6AF07A9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4" y="2209800"/>
            <a:ext cx="896565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333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Isolate elements of an application into pools so that if one fails, the others will continue to function. </a:t>
            </a:r>
          </a:p>
          <a:p>
            <a:r>
              <a:rPr lang="en-US" dirty="0"/>
              <a:t>This pattern is named Bulkhead because it resembles the sectioned partitions of a ship’s hull. </a:t>
            </a:r>
          </a:p>
          <a:p>
            <a:r>
              <a:rPr lang="en-US" dirty="0"/>
              <a:t>Partition service instances into different groups, based on consumer load and availability requirements. </a:t>
            </a:r>
          </a:p>
          <a:p>
            <a:r>
              <a:rPr lang="en-US" dirty="0"/>
              <a:t>This design helps to isolate failures, and gives sustain service functionality for some consumers, even during a failure.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 Pattern</a:t>
            </a:r>
          </a:p>
        </p:txBody>
      </p:sp>
    </p:spTree>
    <p:extLst>
      <p:ext uri="{BB962C8B-B14F-4D97-AF65-F5344CB8AC3E}">
        <p14:creationId xmlns:p14="http://schemas.microsoft.com/office/powerpoint/2010/main" val="1731929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Bulkhead is a term borrowed from cargo ships. </a:t>
            </a:r>
          </a:p>
          <a:p>
            <a:r>
              <a:rPr lang="en-US" dirty="0"/>
              <a:t>In a cargo ship, the bulkhead is a wall built between different cargo sections, which makes sure that a fire or flood in one section is restricted to that section and other sections are not impacted. </a:t>
            </a:r>
          </a:p>
          <a:p>
            <a:r>
              <a:rPr lang="en-US" dirty="0"/>
              <a:t>Failure in one service or a group of services should not bring down the whole application.</a:t>
            </a:r>
          </a:p>
          <a:p>
            <a:r>
              <a:rPr lang="en-US" dirty="0"/>
              <a:t>To implement the bulkhead pattern, we need to make sure that all our services work independently of each other and failure in one will not create a failure in another service.</a:t>
            </a:r>
          </a:p>
          <a:p>
            <a:r>
              <a:rPr lang="en-US" dirty="0"/>
              <a:t>Techniques such as maintaining a single-responsibility pattern, an asynchronous-communication pattern, or fail-fast and failure-handling patterns help us to achieve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 Pattern</a:t>
            </a:r>
          </a:p>
        </p:txBody>
      </p:sp>
    </p:spTree>
    <p:extLst>
      <p:ext uri="{BB962C8B-B14F-4D97-AF65-F5344CB8AC3E}">
        <p14:creationId xmlns:p14="http://schemas.microsoft.com/office/powerpoint/2010/main" val="8668539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FF796-40FC-4F80-A4C3-D657353D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Bulkhead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926C1-9D44-4A85-9DB2-53D2A8B1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168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FF796-40FC-4F80-A4C3-D657353D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Bulkhead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B01D1B-F1D2-4E59-A10B-7F3304B1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68184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74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FF796-40FC-4F80-A4C3-D657353D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Bulkhead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EC461-F7EA-4B94-87E9-7E12892EB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5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FF796-40FC-4F80-A4C3-D657353D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Bulkhead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E9A505-AC86-4CCD-AB6E-3D4BA2F3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166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8A32-587C-49AB-80AF-9AE3118A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Bulkhead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B358F-AED5-48DE-9B26-9EC9489A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" y="172538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10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8A32-587C-49AB-80AF-9AE3118A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Bulkhead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0E1D5-C0CB-456A-AB1C-CFD38180B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01" b="23358"/>
          <a:stretch/>
        </p:blipFill>
        <p:spPr>
          <a:xfrm>
            <a:off x="51318" y="1981200"/>
            <a:ext cx="9144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178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1C682-8F7E-420B-8B2A-52C328B8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Bulkhead Pattern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A2695D-3839-4D1C-A6E6-F531038DB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6" y="1371600"/>
            <a:ext cx="7844764" cy="503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17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4CAFCD-9CE4-4C7E-84E6-1E068EEFEA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Regardless of how easy the initial stages may seem, Monolithic applications have difficulty to adopting new and advance technologies. </a:t>
            </a:r>
          </a:p>
          <a:p>
            <a:r>
              <a:rPr lang="en-US" dirty="0"/>
              <a:t>Since changes in languages or frameworks affect an entire application.</a:t>
            </a:r>
          </a:p>
          <a:p>
            <a:r>
              <a:rPr lang="en-US" dirty="0"/>
              <a:t> It requires efforts to thoroughly work with the app details.</a:t>
            </a:r>
          </a:p>
          <a:p>
            <a:r>
              <a:rPr lang="en-US" dirty="0"/>
              <a:t>Hence it is costly considering both time and efforts.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8520D-ABE6-4DFD-AFDF-D125917D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Drawbacks</a:t>
            </a:r>
          </a:p>
        </p:txBody>
      </p:sp>
    </p:spTree>
    <p:extLst>
      <p:ext uri="{BB962C8B-B14F-4D97-AF65-F5344CB8AC3E}">
        <p14:creationId xmlns:p14="http://schemas.microsoft.com/office/powerpoint/2010/main" val="1422630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1C682-8F7E-420B-8B2A-52C328B8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Bulkhead Pattern</a:t>
            </a:r>
          </a:p>
        </p:txBody>
      </p:sp>
      <p:pic>
        <p:nvPicPr>
          <p:cNvPr id="2" name="Picture 2" descr="bulkhead-pattern">
            <a:extLst>
              <a:ext uri="{FF2B5EF4-FFF2-40B4-BE49-F238E27FC236}">
                <a16:creationId xmlns:a16="http://schemas.microsoft.com/office/drawing/2014/main" id="{64B72844-EAB9-4321-85CE-138F66E4F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9067800" cy="390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407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81C682-8F7E-420B-8B2A-52C328B8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Bulkhead Pattern</a:t>
            </a:r>
          </a:p>
        </p:txBody>
      </p:sp>
      <p:pic>
        <p:nvPicPr>
          <p:cNvPr id="2050" name="Picture 2" descr="bulkhead-policy">
            <a:extLst>
              <a:ext uri="{FF2B5EF4-FFF2-40B4-BE49-F238E27FC236}">
                <a16:creationId xmlns:a16="http://schemas.microsoft.com/office/drawing/2014/main" id="{7B62A76D-235C-4E95-95AB-BB2F26CED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9974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Deploy components of an application into a separate processor container to provide isolation and encapsulation.</a:t>
            </a:r>
          </a:p>
          <a:p>
            <a:r>
              <a:rPr lang="en-US" dirty="0"/>
              <a:t>This pattern can also enable applications to be composed of heterogeneous components and technologies. </a:t>
            </a:r>
          </a:p>
          <a:p>
            <a:r>
              <a:rPr lang="en-US" dirty="0"/>
              <a:t>This pattern is named Sidecar because it resembles a sidecar attached to a motorcycle. </a:t>
            </a:r>
          </a:p>
          <a:p>
            <a:r>
              <a:rPr lang="en-US" dirty="0">
                <a:solidFill>
                  <a:srgbClr val="FF0000"/>
                </a:solidFill>
              </a:rPr>
              <a:t>In the pattern, the sidecar is attached to a parent application and provides supporting features for the application. </a:t>
            </a:r>
          </a:p>
          <a:p>
            <a:r>
              <a:rPr lang="en-US" dirty="0"/>
              <a:t>The sidecar also shares the same lifecycle as the parent application, is created and retired alongside the parent. </a:t>
            </a:r>
          </a:p>
          <a:p>
            <a:r>
              <a:rPr lang="en-US" dirty="0"/>
              <a:t>The sidecar pattern is sometimes referred to as the sidekick pattern and is the last decomposition pattern.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Sidecar Pattern</a:t>
            </a:r>
          </a:p>
        </p:txBody>
      </p:sp>
    </p:spTree>
    <p:extLst>
      <p:ext uri="{BB962C8B-B14F-4D97-AF65-F5344CB8AC3E}">
        <p14:creationId xmlns:p14="http://schemas.microsoft.com/office/powerpoint/2010/main" val="3927638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523A9F-4A7F-43AD-AC0A-FCEB831DC5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problem statement</a:t>
            </a:r>
          </a:p>
          <a:p>
            <a:r>
              <a:rPr lang="en-US" dirty="0"/>
              <a:t>There are multiple problems related to inter service communication when polyglot comes into picture. few of them are:</a:t>
            </a:r>
          </a:p>
          <a:p>
            <a:r>
              <a:rPr lang="en-US" dirty="0"/>
              <a:t>How does non-JVM apps discover JVM microservices in Spring Cloud environment and vice-versa. </a:t>
            </a:r>
          </a:p>
          <a:p>
            <a:r>
              <a:rPr lang="en-US" dirty="0"/>
              <a:t>In any cloud native application, we would never want to hard code host and port of apps for discovery purpose.</a:t>
            </a:r>
          </a:p>
          <a:p>
            <a:r>
              <a:rPr lang="en-US" dirty="0"/>
              <a:t>How does non-JVM app communicates (i.e. calls REST endpoints) with JVM apps and vice versa. </a:t>
            </a:r>
          </a:p>
          <a:p>
            <a:r>
              <a:rPr lang="en-US" dirty="0"/>
              <a:t>How do we utilize the client side load balancing features for non-JVM apps.</a:t>
            </a:r>
          </a:p>
          <a:p>
            <a:r>
              <a:rPr lang="en-US" dirty="0"/>
              <a:t>How do we utilize the config server for non-JVM apps?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567DD-A288-4690-90E5-08CBAA8F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Sidecar Pattern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74005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05B62E-D01C-4075-A6EA-28D60443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Sidecar for the Rescue</a:t>
            </a:r>
            <a:br>
              <a:rPr lang="en-IN" b="0" dirty="0"/>
            </a:br>
            <a:endParaRPr lang="en-IN" dirty="0"/>
          </a:p>
        </p:txBody>
      </p:sp>
      <p:pic>
        <p:nvPicPr>
          <p:cNvPr id="1028" name="Picture 4" descr="sidecar implementation">
            <a:extLst>
              <a:ext uri="{FF2B5EF4-FFF2-40B4-BE49-F238E27FC236}">
                <a16:creationId xmlns:a16="http://schemas.microsoft.com/office/drawing/2014/main" id="{F1D97255-7F17-4280-804E-674F0A200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44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359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E327F-C376-4349-892C-B2809F64CC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993" y="2758674"/>
            <a:ext cx="8228013" cy="670326"/>
          </a:xfrm>
        </p:spPr>
        <p:txBody>
          <a:bodyPr/>
          <a:lstStyle/>
          <a:p>
            <a:r>
              <a:rPr lang="en-IN" dirty="0"/>
              <a:t>Integration Patterns</a:t>
            </a:r>
          </a:p>
        </p:txBody>
      </p:sp>
    </p:spTree>
    <p:extLst>
      <p:ext uri="{BB962C8B-B14F-4D97-AF65-F5344CB8AC3E}">
        <p14:creationId xmlns:p14="http://schemas.microsoft.com/office/powerpoint/2010/main" val="12105146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An API gateway provides a centralized access point for invoking a microservice. </a:t>
            </a:r>
          </a:p>
          <a:p>
            <a:r>
              <a:rPr lang="en-US" dirty="0"/>
              <a:t>The API gateway handles security (such as authentication, authorization), governance (such as logging service, monitoring service), request routing, protocol transformation, data transformation and the aggregation of responses from multiple services.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 Pattern</a:t>
            </a:r>
          </a:p>
        </p:txBody>
      </p:sp>
    </p:spTree>
    <p:extLst>
      <p:ext uri="{BB962C8B-B14F-4D97-AF65-F5344CB8AC3E}">
        <p14:creationId xmlns:p14="http://schemas.microsoft.com/office/powerpoint/2010/main" val="1510298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API Gateway helps to address many concerns raised by the microservice implementation.</a:t>
            </a:r>
          </a:p>
          <a:p>
            <a:r>
              <a:rPr lang="en-US" dirty="0"/>
              <a:t>An API Gateway is the single point of entry for any microservice call.</a:t>
            </a:r>
          </a:p>
          <a:p>
            <a:r>
              <a:rPr lang="en-US" dirty="0"/>
              <a:t>It can work as a proxy service to route a request to the concerned microservice.</a:t>
            </a:r>
          </a:p>
          <a:p>
            <a:r>
              <a:rPr lang="en-US" dirty="0"/>
              <a:t>It can aggregate the results to send back to the consumer.</a:t>
            </a:r>
          </a:p>
          <a:p>
            <a:r>
              <a:rPr lang="en-US" dirty="0"/>
              <a:t>This solution can create a fine-grained API for each specific type of client.</a:t>
            </a:r>
          </a:p>
          <a:p>
            <a:r>
              <a:rPr lang="en-US" dirty="0"/>
              <a:t>It can also convert the protocol request and respond.</a:t>
            </a:r>
          </a:p>
          <a:p>
            <a:r>
              <a:rPr lang="en-US" dirty="0"/>
              <a:t>It can also offload the authentication/authorization responsibility of the microservice.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 Gateway Pattern</a:t>
            </a:r>
          </a:p>
        </p:txBody>
      </p:sp>
    </p:spTree>
    <p:extLst>
      <p:ext uri="{BB962C8B-B14F-4D97-AF65-F5344CB8AC3E}">
        <p14:creationId xmlns:p14="http://schemas.microsoft.com/office/powerpoint/2010/main" val="2754781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1800" y="1066800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API Gateway Design Pattern</a:t>
            </a:r>
            <a:endParaRPr lang="en-IN" dirty="0"/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33" t="2883" r="833" b="1"/>
          <a:stretch/>
        </p:blipFill>
        <p:spPr>
          <a:xfrm>
            <a:off x="76200" y="2362200"/>
            <a:ext cx="8991600" cy="21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36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When breaking the business functionality into several smaller logical pieces of code, it becomes necessary to think about how to collaborate the data returned by each service. </a:t>
            </a:r>
          </a:p>
          <a:p>
            <a:r>
              <a:rPr lang="en-US" dirty="0"/>
              <a:t>This responsibility cannot be left with the consumer.</a:t>
            </a:r>
          </a:p>
          <a:p>
            <a:r>
              <a:rPr lang="en-US" dirty="0"/>
              <a:t>The Aggregator pattern helps to address this. </a:t>
            </a:r>
          </a:p>
          <a:p>
            <a:r>
              <a:rPr lang="en-US" dirty="0"/>
              <a:t>It talks about how we can aggregate the data from different services and then send the final response to the consumer. 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Aggregator Pattern</a:t>
            </a:r>
          </a:p>
        </p:txBody>
      </p:sp>
    </p:spTree>
    <p:extLst>
      <p:ext uri="{BB962C8B-B14F-4D97-AF65-F5344CB8AC3E}">
        <p14:creationId xmlns:p14="http://schemas.microsoft.com/office/powerpoint/2010/main" val="9406572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18093</TotalTime>
  <Words>2636</Words>
  <Application>Microsoft Office PowerPoint</Application>
  <PresentationFormat>On-screen Show (4:3)</PresentationFormat>
  <Paragraphs>261</Paragraphs>
  <Slides>100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Noto Serif</vt:lpstr>
      <vt:lpstr>Pencils_02_2012</vt:lpstr>
      <vt:lpstr>PowerPoint Presentation</vt:lpstr>
      <vt:lpstr>Micro Service</vt:lpstr>
      <vt:lpstr>Micro Service</vt:lpstr>
      <vt:lpstr>PowerPoint Presentation</vt:lpstr>
      <vt:lpstr>Monolithic Architecture </vt:lpstr>
      <vt:lpstr>Monolithic Architecture</vt:lpstr>
      <vt:lpstr>Example of Monolithic Approach</vt:lpstr>
      <vt:lpstr>Drawbacks</vt:lpstr>
      <vt:lpstr>Drawbacks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Micro Service</vt:lpstr>
      <vt:lpstr>Microservice</vt:lpstr>
      <vt:lpstr>Micro Service</vt:lpstr>
      <vt:lpstr>Micro Service</vt:lpstr>
      <vt:lpstr>Micro Service</vt:lpstr>
      <vt:lpstr>Micro Service</vt:lpstr>
      <vt:lpstr>Microservice</vt:lpstr>
      <vt:lpstr>MicroService</vt:lpstr>
      <vt:lpstr>Micro Service</vt:lpstr>
      <vt:lpstr>PowerPoint Presentation</vt:lpstr>
      <vt:lpstr>PowerPoint Presentation</vt:lpstr>
      <vt:lpstr>PowerPoint Presentation</vt:lpstr>
      <vt:lpstr>Micro Service</vt:lpstr>
      <vt:lpstr>What is Microservice</vt:lpstr>
      <vt:lpstr>What is Microservice</vt:lpstr>
      <vt:lpstr>What is Microservices</vt:lpstr>
      <vt:lpstr>UBER CASE STUDY </vt:lpstr>
      <vt:lpstr>Problem Statement</vt:lpstr>
      <vt:lpstr>Solution</vt:lpstr>
      <vt:lpstr>PowerPoint Presentation</vt:lpstr>
      <vt:lpstr>Existing Scenarios</vt:lpstr>
      <vt:lpstr>PowerPoint Presentation</vt:lpstr>
      <vt:lpstr>PowerPoint Presentation</vt:lpstr>
      <vt:lpstr>PowerPoint Presentation</vt:lpstr>
      <vt:lpstr>Principles of Micro service</vt:lpstr>
      <vt:lpstr>Continuous delivery through DevOps Integration </vt:lpstr>
      <vt:lpstr>PowerPoint Presentation</vt:lpstr>
      <vt:lpstr>ESB for API Integration</vt:lpstr>
      <vt:lpstr>Disadvantages of ESB </vt:lpstr>
      <vt:lpstr>Microservice for API Integration</vt:lpstr>
      <vt:lpstr>ESB or Microservice</vt:lpstr>
      <vt:lpstr>Blue Green Deployment</vt:lpstr>
      <vt:lpstr>Canary Testing</vt:lpstr>
      <vt:lpstr>TWELVE-FACTOR APPS AND MICROSERVICES</vt:lpstr>
      <vt:lpstr>TWELVE-FACTOR APPS AND MICROSERVICES</vt:lpstr>
      <vt:lpstr>TWELVE-FACTOR APPS AND MICROSERVICES</vt:lpstr>
      <vt:lpstr>Microservice Reference Architecture</vt:lpstr>
      <vt:lpstr>Sample Microservice Interaction</vt:lpstr>
      <vt:lpstr>Sample Microservice Interaction</vt:lpstr>
      <vt:lpstr>Sample Microservice Interaction</vt:lpstr>
      <vt:lpstr>Cloud Deployment Architecture - AWS</vt:lpstr>
      <vt:lpstr>Simple Microservices Architecture on AWS </vt:lpstr>
      <vt:lpstr>Cloud Deployment Architecture - AWS</vt:lpstr>
      <vt:lpstr>Cloud Deployment Architecture - Azure</vt:lpstr>
      <vt:lpstr>PowerPoint Presentation</vt:lpstr>
      <vt:lpstr>PowerPoint Presentation</vt:lpstr>
      <vt:lpstr>PowerPoint Presentation</vt:lpstr>
      <vt:lpstr>Design Patterns of Micro services</vt:lpstr>
      <vt:lpstr>PowerPoint Presentation</vt:lpstr>
      <vt:lpstr> Decompose by Business Capability </vt:lpstr>
      <vt:lpstr> Decompose by Business Capability </vt:lpstr>
      <vt:lpstr>Decompose by Business Capability</vt:lpstr>
      <vt:lpstr>PowerPoint Presentation</vt:lpstr>
      <vt:lpstr>Decompose by Subdomain</vt:lpstr>
      <vt:lpstr>Decompose by Subdomain</vt:lpstr>
      <vt:lpstr>Decompose by Subdomain</vt:lpstr>
      <vt:lpstr>PowerPoint Presentation</vt:lpstr>
      <vt:lpstr>PowerPoint Presentation</vt:lpstr>
      <vt:lpstr>PowerPoint Presentation</vt:lpstr>
      <vt:lpstr>Decompose by Transactions / Two-phase commit (2pc) pattern</vt:lpstr>
      <vt:lpstr>Decompose by Transactions / Two-phase commit (2pc) pattern</vt:lpstr>
      <vt:lpstr>Decompose by Transactions / Two-phase commit (2pc) pattern</vt:lpstr>
      <vt:lpstr>Decomposition based on resources</vt:lpstr>
      <vt:lpstr>Strangler Pattern</vt:lpstr>
      <vt:lpstr>Strangler Pattern</vt:lpstr>
      <vt:lpstr>Bulkhead Pattern</vt:lpstr>
      <vt:lpstr>Bulkhead Pattern</vt:lpstr>
      <vt:lpstr>Bulkhead </vt:lpstr>
      <vt:lpstr>Bulkhead </vt:lpstr>
      <vt:lpstr>Bulkhead </vt:lpstr>
      <vt:lpstr>Bulkhead </vt:lpstr>
      <vt:lpstr>Bulkhead</vt:lpstr>
      <vt:lpstr>Bulkhead</vt:lpstr>
      <vt:lpstr>Bulkhead Pattern</vt:lpstr>
      <vt:lpstr>Bulkhead Pattern</vt:lpstr>
      <vt:lpstr>Bulkhead Pattern</vt:lpstr>
      <vt:lpstr>Sidecar Pattern</vt:lpstr>
      <vt:lpstr>Sidecar Pattern</vt:lpstr>
      <vt:lpstr>Sidecar for the Rescue </vt:lpstr>
      <vt:lpstr>PowerPoint Presentation</vt:lpstr>
      <vt:lpstr>API Gateway Pattern</vt:lpstr>
      <vt:lpstr>API Gateway Pattern</vt:lpstr>
      <vt:lpstr>PowerPoint Presentation</vt:lpstr>
      <vt:lpstr>Aggregator Pattern</vt:lpstr>
      <vt:lpstr>Aggregator Pattern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2277</cp:revision>
  <dcterms:created xsi:type="dcterms:W3CDTF">2012-03-13T15:47:14Z</dcterms:created>
  <dcterms:modified xsi:type="dcterms:W3CDTF">2021-09-14T14:56:14Z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